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5"/>
  </p:notesMasterIdLst>
  <p:handoutMasterIdLst>
    <p:handoutMasterId r:id="rId16"/>
  </p:handoutMasterIdLst>
  <p:sldIdLst>
    <p:sldId id="264" r:id="rId2"/>
    <p:sldId id="265" r:id="rId3"/>
    <p:sldId id="256" r:id="rId4"/>
    <p:sldId id="261" r:id="rId5"/>
    <p:sldId id="259" r:id="rId6"/>
    <p:sldId id="258" r:id="rId7"/>
    <p:sldId id="260" r:id="rId8"/>
    <p:sldId id="262" r:id="rId9"/>
    <p:sldId id="263" r:id="rId10"/>
    <p:sldId id="266" r:id="rId11"/>
    <p:sldId id="268" r:id="rId12"/>
    <p:sldId id="267" r:id="rId13"/>
    <p:sldId id="26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瑛 松尾" initials="瑛" lastIdx="1" clrIdx="0">
    <p:extLst>
      <p:ext uri="{19B8F6BF-5375-455C-9EA6-DF929625EA0E}">
        <p15:presenceInfo xmlns:p15="http://schemas.microsoft.com/office/powerpoint/2012/main" userId="cb2d9267f3fb8fb6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83" autoAdjust="0"/>
    <p:restoredTop sz="94660"/>
  </p:normalViewPr>
  <p:slideViewPr>
    <p:cSldViewPr snapToGrid="0">
      <p:cViewPr varScale="1">
        <p:scale>
          <a:sx n="63" d="100"/>
          <a:sy n="63" d="100"/>
        </p:scale>
        <p:origin x="68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>
            <a:extLst>
              <a:ext uri="{FF2B5EF4-FFF2-40B4-BE49-F238E27FC236}">
                <a16:creationId xmlns:a16="http://schemas.microsoft.com/office/drawing/2014/main" id="{FFE970D8-191F-4715-AFD1-121A4D7866E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kumimoji="1" lang="ja-JP" altLang="en-US"/>
              <a:t>目次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AA257240-D3E6-482C-8A78-66F3C8014EE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5A3AA3-62A7-4AFA-96AE-01D5408A2725}" type="datetimeFigureOut">
              <a:rPr kumimoji="1" lang="ja-JP" altLang="en-US" smtClean="0"/>
              <a:t>2019/7/12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CD4DF9E3-0072-453B-92E9-D78AB834E9D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97E8AF85-80ED-4A64-AC0A-2DB2CFA200A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62A3C1-4D4E-444A-8563-E92D4C6A129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2879833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kumimoji="1" lang="ja-JP" altLang="en-US"/>
              <a:t>目次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8B4813-DDF0-4B92-987D-9ED7EA8F098E}" type="datetimeFigureOut">
              <a:rPr kumimoji="1" lang="ja-JP" altLang="en-US" smtClean="0"/>
              <a:t>2019/7/12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1F7DD8-7582-4CA5-A4CF-D16B359F14B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3107173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1F7DD8-7582-4CA5-A4CF-D16B359F14BB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055922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C3DAB-8980-4AB4-B368-6C3BC6B09373}" type="datetime1">
              <a:rPr kumimoji="1" lang="ja-JP" altLang="en-US" smtClean="0"/>
              <a:t>2019/7/12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E7EB5-CBF9-4FEF-92A1-18F4D7937B8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04517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5B8CB-854B-4639-BE96-890DED04B712}" type="datetime1">
              <a:rPr kumimoji="1" lang="ja-JP" altLang="en-US" smtClean="0"/>
              <a:t>2019/7/12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E7EB5-CBF9-4FEF-92A1-18F4D7937B8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057205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8D31B-C545-42CD-BC2B-9859B7815CA8}" type="datetime1">
              <a:rPr kumimoji="1" lang="ja-JP" altLang="en-US" smtClean="0"/>
              <a:t>2019/7/12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E7EB5-CBF9-4FEF-92A1-18F4D7937B8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67196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A7C53-1E06-4A15-9D38-58CAA8CD9938}" type="datetime1">
              <a:rPr kumimoji="1" lang="ja-JP" altLang="en-US" smtClean="0"/>
              <a:t>2019/7/12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E7EB5-CBF9-4FEF-92A1-18F4D7937B8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132429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セクション見出し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C3BE9-9F20-4288-8FC9-0F15CBEFA4EA}" type="datetime1">
              <a:rPr kumimoji="1" lang="ja-JP" altLang="en-US" smtClean="0"/>
              <a:t>2019/7/12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E7EB5-CBF9-4FEF-92A1-18F4D7937B8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74712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FF73F-62CD-43AA-BB81-4B668C1FA42C}" type="datetime1">
              <a:rPr kumimoji="1" lang="ja-JP" altLang="en-US" smtClean="0"/>
              <a:t>2019/7/12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E7EB5-CBF9-4FEF-92A1-18F4D7937B8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279755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E4CA0-5E9A-4047-8E63-E3687F693E4B}" type="datetime1">
              <a:rPr kumimoji="1" lang="ja-JP" altLang="en-US" smtClean="0"/>
              <a:t>2019/7/12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E7EB5-CBF9-4FEF-92A1-18F4D7937B8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00249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0FF5F-03D0-4B02-9A12-AF7B561749E9}" type="datetime1">
              <a:rPr kumimoji="1" lang="ja-JP" altLang="en-US" smtClean="0"/>
              <a:t>2019/7/12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E7EB5-CBF9-4FEF-92A1-18F4D7937B8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980916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514A0-731E-4324-B913-22C093BD0478}" type="datetime1">
              <a:rPr kumimoji="1" lang="ja-JP" altLang="en-US" smtClean="0"/>
              <a:t>2019/7/12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E7EB5-CBF9-4FEF-92A1-18F4D7937B8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36865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71CDC8FD-4CE1-4AB9-BBA8-36E4C5D82B9F}" type="datetime1">
              <a:rPr kumimoji="1" lang="ja-JP" altLang="en-US" smtClean="0"/>
              <a:t>2019/7/12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73E7EB5-CBF9-4FEF-92A1-18F4D7937B8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283233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25FF3-799A-41DE-8492-640222980418}" type="datetime1">
              <a:rPr kumimoji="1" lang="ja-JP" altLang="en-US" smtClean="0"/>
              <a:t>2019/7/12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E7EB5-CBF9-4FEF-92A1-18F4D7937B8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457058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0B4319B5-5D94-41E0-B117-6379DBFB0F17}" type="datetime1">
              <a:rPr kumimoji="1" lang="ja-JP" altLang="en-US" smtClean="0"/>
              <a:t>2019/7/12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773E7EB5-CBF9-4FEF-92A1-18F4D7937B8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8636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kumimoji="1"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kumimoji="1"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eng-entrance.com/git-install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proengineer.internous.co.jp/content/columnfeature/7103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qiita.com/forest1/items/db5ac003d310449743ca" TargetMode="External"/><Relationship Id="rId2" Type="http://schemas.openxmlformats.org/officeDocument/2006/relationships/hyperlink" Target="https://backlog.com/ja/git-tutorial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-creators.com/archives/1662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khkgears.co.jp/gear_technology/pdf/gearabc_a.pdf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keiorogiken.wordpress.com/2017/12/17/%E6%AD%AF%E8%BB%8A%E3%81%AE%E5%9F%BA%E7%A4%8E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www.khkgears.co.jp/gear_technology/gcswforweb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ED9334C-7E6F-4F45-9860-7D86B5B58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/>
              <a:t>2019/7/05</a:t>
            </a:r>
            <a:br>
              <a:rPr kumimoji="1" lang="en-US" altLang="ja-JP" dirty="0"/>
            </a:br>
            <a:r>
              <a:rPr lang="ja-JP" altLang="en-US" dirty="0"/>
              <a:t>勉強会</a:t>
            </a:r>
            <a:endParaRPr kumimoji="1" lang="ja-JP" altLang="en-US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BADFABB-D5D7-4449-920C-8B280931F4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kumimoji="1" lang="en-US" altLang="ja-JP" sz="3200" dirty="0"/>
              <a:t>SD 3</a:t>
            </a:r>
            <a:r>
              <a:rPr kumimoji="1" lang="ja-JP" altLang="en-US" sz="3200" dirty="0"/>
              <a:t>年　松尾 瑛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35E14DF-2AFF-40D0-A8E0-C20E00210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E7EB5-CBF9-4FEF-92A1-18F4D7937B88}" type="slidenum">
              <a:rPr kumimoji="1" lang="ja-JP" altLang="en-US" sz="2000" smtClean="0"/>
              <a:t>1</a:t>
            </a:fld>
            <a:endParaRPr kumimoji="1" lang="ja-JP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2961735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0696CCCA-713E-42D2-843D-B3644A33D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Git</a:t>
            </a:r>
            <a:r>
              <a:rPr kumimoji="1" lang="ja-JP" altLang="en-US" dirty="0"/>
              <a:t>とは</a:t>
            </a:r>
          </a:p>
        </p:txBody>
      </p:sp>
      <p:sp>
        <p:nvSpPr>
          <p:cNvPr id="5" name="コンテンツ プレースホルダー 4">
            <a:extLst>
              <a:ext uri="{FF2B5EF4-FFF2-40B4-BE49-F238E27FC236}">
                <a16:creationId xmlns:a16="http://schemas.microsoft.com/office/drawing/2014/main" id="{9D2EEFAC-FD56-44CB-9F65-212BCF2FED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800" y="1737360"/>
            <a:ext cx="11506200" cy="45821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2800" dirty="0"/>
              <a:t>分散型バージョン管理システム</a:t>
            </a:r>
            <a:endParaRPr lang="en-US" altLang="ja-JP" sz="2800" dirty="0"/>
          </a:p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/>
              <a:t>ファイルの変更履歴を管理できる</a:t>
            </a:r>
            <a:endParaRPr lang="en-US" altLang="ja-JP" sz="2800" dirty="0"/>
          </a:p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/>
              <a:t>過去のファイルに戻せる</a:t>
            </a:r>
            <a:endParaRPr lang="en-US" altLang="ja-JP" sz="2800" dirty="0"/>
          </a:p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/>
              <a:t>複数のバージョンに分割</a:t>
            </a:r>
            <a:r>
              <a:rPr lang="en-US" altLang="ja-JP" sz="2800" dirty="0"/>
              <a:t>/</a:t>
            </a:r>
            <a:r>
              <a:rPr lang="ja-JP" altLang="en-US" sz="2800" dirty="0"/>
              <a:t>統合できる</a:t>
            </a:r>
            <a:endParaRPr lang="en-US" altLang="ja-JP" sz="2800" dirty="0"/>
          </a:p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/>
              <a:t>なんでも管理できる</a:t>
            </a:r>
            <a:endParaRPr lang="en-US" altLang="ja-JP" sz="2800" dirty="0"/>
          </a:p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/>
              <a:t>一つのフォルダを利用者が共同で編集できる</a:t>
            </a:r>
            <a:endParaRPr lang="en-US" altLang="ja-JP" sz="2800" dirty="0"/>
          </a:p>
          <a:p>
            <a:pPr>
              <a:buFont typeface="Wingdings" panose="05000000000000000000" pitchFamily="2" charset="2"/>
              <a:buChar char="l"/>
            </a:pPr>
            <a:endParaRPr lang="en-US" altLang="ja-JP" sz="2800" dirty="0"/>
          </a:p>
        </p:txBody>
      </p:sp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3948EA31-DDC5-424E-AEC6-09B87E37A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E7EB5-CBF9-4FEF-92A1-18F4D7937B88}" type="slidenum">
              <a:rPr kumimoji="1" lang="ja-JP" altLang="en-US" sz="2000" smtClean="0"/>
              <a:t>10</a:t>
            </a:fld>
            <a:endParaRPr kumimoji="1" lang="ja-JP" altLang="en-US" sz="200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509EB1A4-1AEB-4579-8B82-2981C7D5BA8C}"/>
              </a:ext>
            </a:extLst>
          </p:cNvPr>
          <p:cNvSpPr txBox="1"/>
          <p:nvPr/>
        </p:nvSpPr>
        <p:spPr>
          <a:xfrm>
            <a:off x="6893560" y="286603"/>
            <a:ext cx="4927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ja-JP" sz="2800" dirty="0"/>
              <a:t>Git</a:t>
            </a:r>
            <a:r>
              <a:rPr kumimoji="1" lang="ja-JP" altLang="en-US" sz="2800" dirty="0"/>
              <a:t>を始めよう</a:t>
            </a:r>
          </a:p>
        </p:txBody>
      </p:sp>
    </p:spTree>
    <p:extLst>
      <p:ext uri="{BB962C8B-B14F-4D97-AF65-F5344CB8AC3E}">
        <p14:creationId xmlns:p14="http://schemas.microsoft.com/office/powerpoint/2010/main" val="41565444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0696CCCA-713E-42D2-843D-B3644A33D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Git</a:t>
            </a:r>
            <a:r>
              <a:rPr kumimoji="1" lang="ja-JP" altLang="en-US" dirty="0"/>
              <a:t>のインストール</a:t>
            </a:r>
          </a:p>
        </p:txBody>
      </p:sp>
      <p:sp>
        <p:nvSpPr>
          <p:cNvPr id="5" name="コンテンツ プレースホルダー 4">
            <a:extLst>
              <a:ext uri="{FF2B5EF4-FFF2-40B4-BE49-F238E27FC236}">
                <a16:creationId xmlns:a16="http://schemas.microsoft.com/office/drawing/2014/main" id="{9D2EEFAC-FD56-44CB-9F65-212BCF2FED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800" y="1737360"/>
            <a:ext cx="11506200" cy="45821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/>
              <a:t>インストール方法はなんでもよいが、例えば</a:t>
            </a:r>
            <a:r>
              <a:rPr lang="ja-JP" altLang="en-US" sz="2800" dirty="0">
                <a:hlinkClick r:id="rId2"/>
              </a:rPr>
              <a:t>こちら</a:t>
            </a:r>
            <a:endParaRPr lang="en-US" altLang="ja-JP" sz="2800" dirty="0"/>
          </a:p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/>
              <a:t>グラフィカルインターフェースもあるが、コマンドでの操作がおすすめ</a:t>
            </a:r>
            <a:endParaRPr lang="en-US" altLang="ja-JP" sz="2800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ja-JP" altLang="en-US" sz="2600" dirty="0"/>
              <a:t>仕組みを理解しやすい</a:t>
            </a:r>
            <a:endParaRPr lang="en-US" altLang="ja-JP" sz="2600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ja-JP" altLang="en-US" sz="2600" dirty="0"/>
              <a:t>コマンドでしかできない操作がある</a:t>
            </a:r>
            <a:endParaRPr lang="en-US" altLang="ja-JP" sz="2600" dirty="0"/>
          </a:p>
        </p:txBody>
      </p:sp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3948EA31-DDC5-424E-AEC6-09B87E37A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E7EB5-CBF9-4FEF-92A1-18F4D7937B88}" type="slidenum">
              <a:rPr kumimoji="1" lang="ja-JP" altLang="en-US" sz="2000" smtClean="0"/>
              <a:t>11</a:t>
            </a:fld>
            <a:endParaRPr kumimoji="1" lang="ja-JP" altLang="en-US" sz="200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509EB1A4-1AEB-4579-8B82-2981C7D5BA8C}"/>
              </a:ext>
            </a:extLst>
          </p:cNvPr>
          <p:cNvSpPr txBox="1"/>
          <p:nvPr/>
        </p:nvSpPr>
        <p:spPr>
          <a:xfrm>
            <a:off x="6893560" y="286603"/>
            <a:ext cx="4927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ja-JP" sz="2800" dirty="0"/>
              <a:t>Git</a:t>
            </a:r>
            <a:r>
              <a:rPr kumimoji="1" lang="ja-JP" altLang="en-US" sz="2800" dirty="0"/>
              <a:t>を始めよう</a:t>
            </a:r>
          </a:p>
        </p:txBody>
      </p:sp>
    </p:spTree>
    <p:extLst>
      <p:ext uri="{BB962C8B-B14F-4D97-AF65-F5344CB8AC3E}">
        <p14:creationId xmlns:p14="http://schemas.microsoft.com/office/powerpoint/2010/main" val="23402765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0696CCCA-713E-42D2-843D-B3644A33D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GitHub</a:t>
            </a:r>
            <a:r>
              <a:rPr kumimoji="1" lang="ja-JP" altLang="en-US" dirty="0"/>
              <a:t>の登録</a:t>
            </a:r>
          </a:p>
        </p:txBody>
      </p:sp>
      <p:sp>
        <p:nvSpPr>
          <p:cNvPr id="5" name="コンテンツ プレースホルダー 4">
            <a:extLst>
              <a:ext uri="{FF2B5EF4-FFF2-40B4-BE49-F238E27FC236}">
                <a16:creationId xmlns:a16="http://schemas.microsoft.com/office/drawing/2014/main" id="{9D2EEFAC-FD56-44CB-9F65-212BCF2FED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800" y="1737360"/>
            <a:ext cx="11506200" cy="45821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/>
              <a:t>オンラインでソースコードを管理できる</a:t>
            </a:r>
            <a:r>
              <a:rPr lang="en-US" altLang="ja-JP" sz="2800" dirty="0"/>
              <a:t>Web</a:t>
            </a:r>
            <a:r>
              <a:rPr lang="ja-JP" altLang="en-US" sz="2800" dirty="0"/>
              <a:t>サービス</a:t>
            </a:r>
            <a:endParaRPr lang="en-US" altLang="ja-JP" sz="2800" dirty="0"/>
          </a:p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/>
              <a:t>アカウントを作ろう↓</a:t>
            </a:r>
            <a:br>
              <a:rPr lang="en-US" altLang="ja-JP" sz="2800" dirty="0"/>
            </a:br>
            <a:r>
              <a:rPr lang="en-US" altLang="ja-JP" sz="2800" dirty="0">
                <a:hlinkClick r:id="rId2"/>
              </a:rPr>
              <a:t>https://proengineer.internous.co.jp/content/columnfeature/7103</a:t>
            </a:r>
            <a:endParaRPr lang="en-US" altLang="ja-JP" sz="2800" dirty="0"/>
          </a:p>
        </p:txBody>
      </p:sp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3948EA31-DDC5-424E-AEC6-09B87E37A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E7EB5-CBF9-4FEF-92A1-18F4D7937B88}" type="slidenum">
              <a:rPr kumimoji="1" lang="ja-JP" altLang="en-US" sz="2000" smtClean="0"/>
              <a:t>12</a:t>
            </a:fld>
            <a:endParaRPr kumimoji="1" lang="ja-JP" altLang="en-US" sz="200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509EB1A4-1AEB-4579-8B82-2981C7D5BA8C}"/>
              </a:ext>
            </a:extLst>
          </p:cNvPr>
          <p:cNvSpPr txBox="1"/>
          <p:nvPr/>
        </p:nvSpPr>
        <p:spPr>
          <a:xfrm>
            <a:off x="6893560" y="286603"/>
            <a:ext cx="4927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ja-JP" sz="2800" dirty="0"/>
              <a:t>Git</a:t>
            </a:r>
            <a:r>
              <a:rPr kumimoji="1" lang="ja-JP" altLang="en-US" sz="2800" dirty="0"/>
              <a:t>を始めよう</a:t>
            </a:r>
          </a:p>
        </p:txBody>
      </p:sp>
    </p:spTree>
    <p:extLst>
      <p:ext uri="{BB962C8B-B14F-4D97-AF65-F5344CB8AC3E}">
        <p14:creationId xmlns:p14="http://schemas.microsoft.com/office/powerpoint/2010/main" val="13809407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0696CCCA-713E-42D2-843D-B3644A33D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参考資料</a:t>
            </a:r>
            <a:endParaRPr kumimoji="1" lang="ja-JP" altLang="en-US" dirty="0"/>
          </a:p>
        </p:txBody>
      </p:sp>
      <p:sp>
        <p:nvSpPr>
          <p:cNvPr id="5" name="コンテンツ プレースホルダー 4">
            <a:extLst>
              <a:ext uri="{FF2B5EF4-FFF2-40B4-BE49-F238E27FC236}">
                <a16:creationId xmlns:a16="http://schemas.microsoft.com/office/drawing/2014/main" id="{9D2EEFAC-FD56-44CB-9F65-212BCF2FED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800" y="1737360"/>
            <a:ext cx="11506200" cy="45821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/>
              <a:t>サルでもわかる</a:t>
            </a:r>
            <a:r>
              <a:rPr lang="en-US" altLang="ja-JP" sz="2800" dirty="0"/>
              <a:t>Git</a:t>
            </a:r>
            <a:br>
              <a:rPr lang="en-US" altLang="ja-JP" sz="2800" dirty="0"/>
            </a:br>
            <a:r>
              <a:rPr lang="en-US" altLang="ja-JP" sz="2800" dirty="0">
                <a:hlinkClick r:id="rId2"/>
              </a:rPr>
              <a:t>https://backlog.com/ja/git-tutorial/</a:t>
            </a:r>
            <a:endParaRPr lang="en-US" altLang="ja-JP" sz="2800" dirty="0"/>
          </a:p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/>
              <a:t>リモートとのマージについて詳しく</a:t>
            </a:r>
            <a:br>
              <a:rPr lang="en-US" altLang="ja-JP" sz="2800" dirty="0"/>
            </a:br>
            <a:r>
              <a:rPr lang="en-US" altLang="ja-JP" sz="2800" dirty="0">
                <a:hlinkClick r:id="rId3"/>
              </a:rPr>
              <a:t>https://qiita.com/forest1/items/db5ac003d310449743ca</a:t>
            </a:r>
            <a:endParaRPr lang="en-US" altLang="ja-JP" sz="2800" dirty="0"/>
          </a:p>
          <a:p>
            <a:pPr>
              <a:buFont typeface="Wingdings" panose="05000000000000000000" pitchFamily="2" charset="2"/>
              <a:buChar char="l"/>
            </a:pPr>
            <a:r>
              <a:rPr lang="en-US" altLang="ja-JP" sz="2800" dirty="0"/>
              <a:t>.</a:t>
            </a:r>
            <a:r>
              <a:rPr lang="en-US" altLang="ja-JP" sz="2800" dirty="0" err="1"/>
              <a:t>gitignore</a:t>
            </a:r>
            <a:r>
              <a:rPr lang="ja-JP" altLang="en-US" sz="2800" dirty="0"/>
              <a:t>の書き方</a:t>
            </a:r>
            <a:br>
              <a:rPr lang="en-US" altLang="ja-JP" sz="2800" dirty="0"/>
            </a:br>
            <a:r>
              <a:rPr lang="en-US" altLang="ja-JP" sz="2800" dirty="0">
                <a:hlinkClick r:id="rId4"/>
              </a:rPr>
              <a:t>http://www-creators.com/archives/1662</a:t>
            </a:r>
            <a:endParaRPr lang="en-US" altLang="ja-JP" sz="2800" dirty="0"/>
          </a:p>
        </p:txBody>
      </p:sp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3948EA31-DDC5-424E-AEC6-09B87E37A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E7EB5-CBF9-4FEF-92A1-18F4D7937B88}" type="slidenum">
              <a:rPr kumimoji="1" lang="ja-JP" altLang="en-US" sz="2000" smtClean="0"/>
              <a:t>13</a:t>
            </a:fld>
            <a:endParaRPr kumimoji="1" lang="ja-JP" altLang="en-US" sz="200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509EB1A4-1AEB-4579-8B82-2981C7D5BA8C}"/>
              </a:ext>
            </a:extLst>
          </p:cNvPr>
          <p:cNvSpPr txBox="1"/>
          <p:nvPr/>
        </p:nvSpPr>
        <p:spPr>
          <a:xfrm>
            <a:off x="6893560" y="286603"/>
            <a:ext cx="4927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ja-JP" sz="2800" dirty="0"/>
              <a:t>Git</a:t>
            </a:r>
            <a:r>
              <a:rPr kumimoji="1" lang="ja-JP" altLang="en-US" sz="2800" dirty="0"/>
              <a:t>を始めよう</a:t>
            </a:r>
          </a:p>
        </p:txBody>
      </p:sp>
    </p:spTree>
    <p:extLst>
      <p:ext uri="{BB962C8B-B14F-4D97-AF65-F5344CB8AC3E}">
        <p14:creationId xmlns:p14="http://schemas.microsoft.com/office/powerpoint/2010/main" val="2007021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1F99A13-B10C-4A01-9576-0873C1053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内容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246576A-C01D-49A2-A815-60954641BB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kumimoji="1" lang="ja-JP" altLang="en-US" sz="2800" dirty="0"/>
              <a:t>進捗</a:t>
            </a:r>
            <a:endParaRPr kumimoji="1" lang="en-US" altLang="ja-JP" sz="2800" dirty="0"/>
          </a:p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/>
              <a:t>歯車</a:t>
            </a:r>
            <a:r>
              <a:rPr kumimoji="1" lang="ja-JP" altLang="en-US" sz="2800" dirty="0"/>
              <a:t>についての知見</a:t>
            </a:r>
            <a:endParaRPr kumimoji="1" lang="en-US" altLang="ja-JP" sz="2800" dirty="0"/>
          </a:p>
          <a:p>
            <a:pPr>
              <a:buFont typeface="Wingdings" panose="05000000000000000000" pitchFamily="2" charset="2"/>
              <a:buChar char="l"/>
            </a:pPr>
            <a:r>
              <a:rPr kumimoji="1" lang="en-US" altLang="ja-JP" sz="2800" dirty="0"/>
              <a:t>Git</a:t>
            </a:r>
            <a:r>
              <a:rPr kumimoji="1" lang="ja-JP" altLang="en-US" sz="2800" dirty="0"/>
              <a:t>を始めよう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E4A764DF-392B-4DC4-8775-ACBAA41A5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E7EB5-CBF9-4FEF-92A1-18F4D7937B88}" type="slidenum">
              <a:rPr kumimoji="1" lang="ja-JP" altLang="en-US" sz="2000" smtClean="0"/>
              <a:t>2</a:t>
            </a:fld>
            <a:endParaRPr kumimoji="1" lang="ja-JP" altLang="en-US" sz="200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7D8E6F71-6178-4180-B9FD-F22A2D8EC030}"/>
              </a:ext>
            </a:extLst>
          </p:cNvPr>
          <p:cNvSpPr txBox="1"/>
          <p:nvPr/>
        </p:nvSpPr>
        <p:spPr>
          <a:xfrm>
            <a:off x="6893560" y="286603"/>
            <a:ext cx="4927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ja-JP" altLang="en-US" sz="2800" dirty="0"/>
              <a:t>目次</a:t>
            </a:r>
          </a:p>
        </p:txBody>
      </p:sp>
    </p:spTree>
    <p:extLst>
      <p:ext uri="{BB962C8B-B14F-4D97-AF65-F5344CB8AC3E}">
        <p14:creationId xmlns:p14="http://schemas.microsoft.com/office/powerpoint/2010/main" val="17033117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0696CCCA-713E-42D2-843D-B3644A33D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機構</a:t>
            </a:r>
            <a:r>
              <a:rPr kumimoji="1" lang="ja-JP" altLang="en-US" dirty="0"/>
              <a:t>の進捗</a:t>
            </a:r>
          </a:p>
        </p:txBody>
      </p:sp>
      <p:sp>
        <p:nvSpPr>
          <p:cNvPr id="5" name="コンテンツ プレースホルダー 4">
            <a:extLst>
              <a:ext uri="{FF2B5EF4-FFF2-40B4-BE49-F238E27FC236}">
                <a16:creationId xmlns:a16="http://schemas.microsoft.com/office/drawing/2014/main" id="{9D2EEFAC-FD56-44CB-9F65-212BCF2FED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4927600" cy="40233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kumimoji="1" lang="ja-JP" altLang="en-US" sz="2800" dirty="0"/>
              <a:t>タイヤとモータとハブとギヤの取り付け方に苦労</a:t>
            </a:r>
            <a:endParaRPr kumimoji="1" lang="en-US" altLang="ja-JP" sz="2800" dirty="0"/>
          </a:p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/>
              <a:t>ちょうどいいギヤが売ってない</a:t>
            </a:r>
            <a:br>
              <a:rPr lang="en-US" altLang="ja-JP" sz="2800" dirty="0"/>
            </a:br>
            <a:r>
              <a:rPr lang="ja-JP" altLang="en-US" sz="2800" dirty="0"/>
              <a:t>　→結局自作することにした</a:t>
            </a:r>
            <a:endParaRPr lang="en-US" altLang="ja-JP" sz="2800" dirty="0"/>
          </a:p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/>
              <a:t>材料はとりあえずアクリル板</a:t>
            </a:r>
            <a:endParaRPr lang="en-US" altLang="ja-JP" sz="2800" dirty="0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400E80ED-0F1A-4049-B580-AA6BD07F5A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1293" y="2206414"/>
            <a:ext cx="5904624" cy="3662680"/>
          </a:xfrm>
          <a:prstGeom prst="rect">
            <a:avLst/>
          </a:prstGeom>
        </p:spPr>
      </p:pic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7E05ED6F-64FE-4B9F-AFBD-60364B2BC0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E7EB5-CBF9-4FEF-92A1-18F4D7937B88}" type="slidenum">
              <a:rPr kumimoji="1" lang="ja-JP" altLang="en-US" sz="2000" smtClean="0"/>
              <a:t>3</a:t>
            </a:fld>
            <a:endParaRPr kumimoji="1" lang="ja-JP" altLang="en-US" sz="200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F7108B8E-1292-4424-92F8-09D88DE73B68}"/>
              </a:ext>
            </a:extLst>
          </p:cNvPr>
          <p:cNvSpPr txBox="1"/>
          <p:nvPr/>
        </p:nvSpPr>
        <p:spPr>
          <a:xfrm>
            <a:off x="6893560" y="286603"/>
            <a:ext cx="4927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ja-JP" altLang="en-US" sz="2800" dirty="0"/>
              <a:t>進捗</a:t>
            </a:r>
          </a:p>
        </p:txBody>
      </p:sp>
    </p:spTree>
    <p:extLst>
      <p:ext uri="{BB962C8B-B14F-4D97-AF65-F5344CB8AC3E}">
        <p14:creationId xmlns:p14="http://schemas.microsoft.com/office/powerpoint/2010/main" val="16034425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0696CCCA-713E-42D2-843D-B3644A33D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機構の</a:t>
            </a:r>
            <a:r>
              <a:rPr kumimoji="1" lang="ja-JP" altLang="en-US" dirty="0"/>
              <a:t>進捗</a:t>
            </a:r>
          </a:p>
        </p:txBody>
      </p:sp>
      <p:sp>
        <p:nvSpPr>
          <p:cNvPr id="5" name="コンテンツ プレースホルダー 4">
            <a:extLst>
              <a:ext uri="{FF2B5EF4-FFF2-40B4-BE49-F238E27FC236}">
                <a16:creationId xmlns:a16="http://schemas.microsoft.com/office/drawing/2014/main" id="{9D2EEFAC-FD56-44CB-9F65-212BCF2FED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640" y="1835574"/>
            <a:ext cx="4968241" cy="4290906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/>
              <a:t>レーザー加工</a:t>
            </a:r>
            <a:br>
              <a:rPr lang="en-US" altLang="ja-JP" sz="2800" dirty="0"/>
            </a:br>
            <a:r>
              <a:rPr lang="en-US" altLang="ja-JP" sz="2800" dirty="0"/>
              <a:t>SolidWorks</a:t>
            </a:r>
            <a:r>
              <a:rPr lang="ja-JP" altLang="en-US" sz="2800" dirty="0"/>
              <a:t>で部品・図面作成</a:t>
            </a:r>
            <a:br>
              <a:rPr lang="en-US" altLang="ja-JP" sz="2800" dirty="0"/>
            </a:br>
            <a:r>
              <a:rPr lang="en-US" altLang="ja-JP" sz="2800" dirty="0"/>
              <a:t>DXF</a:t>
            </a:r>
            <a:r>
              <a:rPr lang="ja-JP" altLang="en-US" sz="2800" dirty="0"/>
              <a:t>ファイルで保存</a:t>
            </a:r>
            <a:br>
              <a:rPr lang="en-US" altLang="ja-JP" sz="2800" dirty="0"/>
            </a:br>
            <a:r>
              <a:rPr lang="ja-JP" altLang="en-US" sz="2800" dirty="0"/>
              <a:t>加工機にインポート</a:t>
            </a:r>
            <a:endParaRPr lang="en-US" altLang="ja-JP" sz="2800" dirty="0"/>
          </a:p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/>
              <a:t>加工失敗</a:t>
            </a:r>
            <a:br>
              <a:rPr lang="en-US" altLang="ja-JP" sz="2800" dirty="0"/>
            </a:br>
            <a:r>
              <a:rPr lang="ja-JP" altLang="en-US" sz="2800" dirty="0"/>
              <a:t>アクリルの厚みの途中までしか切れてなかった</a:t>
            </a:r>
            <a:br>
              <a:rPr lang="en-US" altLang="ja-JP" sz="2800" dirty="0"/>
            </a:br>
            <a:r>
              <a:rPr lang="ja-JP" altLang="en-US" sz="2800" dirty="0"/>
              <a:t>出力が足りなかったみたい</a:t>
            </a:r>
            <a:endParaRPr lang="en-US" altLang="ja-JP" sz="2800" dirty="0"/>
          </a:p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/>
              <a:t>また今度挑戦します</a:t>
            </a:r>
            <a:endParaRPr lang="en-US" altLang="ja-JP" sz="2800" dirty="0"/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056AF945-8600-43BA-9362-7628C9E334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6480" y="1737360"/>
            <a:ext cx="5852160" cy="4389120"/>
          </a:xfrm>
          <a:prstGeom prst="rect">
            <a:avLst/>
          </a:prstGeom>
        </p:spPr>
      </p:pic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DC9F94E5-9276-4F01-A544-E6EA39947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E7EB5-CBF9-4FEF-92A1-18F4D7937B88}" type="slidenum">
              <a:rPr kumimoji="1" lang="ja-JP" altLang="en-US" sz="2000" smtClean="0"/>
              <a:t>4</a:t>
            </a:fld>
            <a:endParaRPr kumimoji="1" lang="ja-JP" altLang="en-US" sz="200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E9419A92-6EF7-4AB7-8C2D-C98693AC9C30}"/>
              </a:ext>
            </a:extLst>
          </p:cNvPr>
          <p:cNvSpPr txBox="1"/>
          <p:nvPr/>
        </p:nvSpPr>
        <p:spPr>
          <a:xfrm>
            <a:off x="6893560" y="286603"/>
            <a:ext cx="4927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ja-JP" altLang="en-US" sz="2800" dirty="0"/>
              <a:t>進捗</a:t>
            </a:r>
          </a:p>
        </p:txBody>
      </p:sp>
    </p:spTree>
    <p:extLst>
      <p:ext uri="{BB962C8B-B14F-4D97-AF65-F5344CB8AC3E}">
        <p14:creationId xmlns:p14="http://schemas.microsoft.com/office/powerpoint/2010/main" val="33039020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0696CCCA-713E-42D2-843D-B3644A33D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知っておきたい歯車用語</a:t>
            </a:r>
          </a:p>
        </p:txBody>
      </p:sp>
      <p:sp>
        <p:nvSpPr>
          <p:cNvPr id="5" name="コンテンツ プレースホルダー 4">
            <a:extLst>
              <a:ext uri="{FF2B5EF4-FFF2-40B4-BE49-F238E27FC236}">
                <a16:creationId xmlns:a16="http://schemas.microsoft.com/office/drawing/2014/main" id="{9D2EEFAC-FD56-44CB-9F65-212BCF2FED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5520" y="1845734"/>
            <a:ext cx="10058400" cy="4470836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/>
              <a:t>選定に必要な情報</a:t>
            </a:r>
            <a:endParaRPr lang="en-US" altLang="ja-JP" sz="2800" dirty="0"/>
          </a:p>
          <a:p>
            <a:pPr lvl="1">
              <a:buFont typeface="Wingdings" panose="05000000000000000000" pitchFamily="2" charset="2"/>
              <a:buChar char="Ø"/>
            </a:pPr>
            <a:r>
              <a:rPr kumimoji="1" lang="ja-JP" altLang="en-US" sz="2600" dirty="0"/>
              <a:t>歯数</a:t>
            </a:r>
            <a:endParaRPr kumimoji="1" lang="en-US" altLang="ja-JP" sz="2600" dirty="0"/>
          </a:p>
          <a:p>
            <a:pPr marL="201168" lvl="1" indent="0">
              <a:buNone/>
            </a:pPr>
            <a:r>
              <a:rPr kumimoji="1" lang="ja-JP" altLang="en-US" sz="2600" dirty="0"/>
              <a:t>　歯の数</a:t>
            </a:r>
            <a:endParaRPr kumimoji="1" lang="en-US" altLang="ja-JP" sz="2600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ja-JP" altLang="en-US" sz="2600" dirty="0"/>
              <a:t>モジュール</a:t>
            </a:r>
            <a:endParaRPr lang="en-US" altLang="ja-JP" sz="2600" dirty="0"/>
          </a:p>
          <a:p>
            <a:pPr marL="201168" lvl="1" indent="0">
              <a:buNone/>
            </a:pPr>
            <a:r>
              <a:rPr lang="ja-JP" altLang="en-US" sz="2600" dirty="0"/>
              <a:t>　歯の大きさ</a:t>
            </a:r>
            <a:endParaRPr lang="en-US" altLang="ja-JP" sz="2600" dirty="0"/>
          </a:p>
          <a:p>
            <a:pPr lvl="1">
              <a:buFont typeface="Wingdings" panose="05000000000000000000" pitchFamily="2" charset="2"/>
              <a:buChar char="Ø"/>
            </a:pPr>
            <a:r>
              <a:rPr kumimoji="1" lang="ja-JP" altLang="en-US" sz="2600" dirty="0"/>
              <a:t>ピッチ円・基準円</a:t>
            </a:r>
            <a:endParaRPr kumimoji="1" lang="en-US" altLang="ja-JP" sz="2600" dirty="0"/>
          </a:p>
          <a:p>
            <a:pPr marL="201168" lvl="1" indent="0">
              <a:buNone/>
            </a:pPr>
            <a:r>
              <a:rPr kumimoji="1" lang="ja-JP" altLang="en-US" sz="2600" dirty="0"/>
              <a:t>　歯がかみ合う大きさ</a:t>
            </a:r>
            <a:endParaRPr kumimoji="1" lang="en-US" altLang="ja-JP" sz="2600" dirty="0"/>
          </a:p>
          <a:p>
            <a:pPr marL="201168" lvl="1" indent="0">
              <a:buNone/>
            </a:pPr>
            <a:r>
              <a:rPr kumimoji="1" lang="ja-JP" altLang="en-US" sz="2600" dirty="0"/>
              <a:t>　基準円が接するように並べると歯がかみ合う</a:t>
            </a:r>
            <a:endParaRPr kumimoji="1" lang="en-US" altLang="ja-JP" sz="2600" dirty="0"/>
          </a:p>
          <a:p>
            <a:pPr>
              <a:buFont typeface="Wingdings" panose="05000000000000000000" pitchFamily="2" charset="2"/>
              <a:buChar char="l"/>
            </a:pPr>
            <a:r>
              <a:rPr kumimoji="1" lang="ja-JP" altLang="en-US" sz="2800" dirty="0"/>
              <a:t>歯数</a:t>
            </a:r>
            <a:r>
              <a:rPr kumimoji="1" lang="en-US" altLang="ja-JP" sz="2800" dirty="0"/>
              <a:t>×</a:t>
            </a:r>
            <a:r>
              <a:rPr kumimoji="1" lang="ja-JP" altLang="en-US" sz="2800" dirty="0"/>
              <a:t>モジュール＝基準円直径</a:t>
            </a:r>
            <a:r>
              <a:rPr kumimoji="1" lang="en-US" altLang="ja-JP" sz="2800" dirty="0"/>
              <a:t>[mm]</a:t>
            </a:r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669D70DC-3EA4-47E0-9899-7F19022981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1504" y="1666240"/>
            <a:ext cx="4371424" cy="4650330"/>
          </a:xfrm>
          <a:prstGeom prst="rect">
            <a:avLst/>
          </a:prstGeom>
        </p:spPr>
      </p:pic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10CB30AA-58A6-4820-9614-11884C36D409}"/>
              </a:ext>
            </a:extLst>
          </p:cNvPr>
          <p:cNvSpPr txBox="1"/>
          <p:nvPr/>
        </p:nvSpPr>
        <p:spPr>
          <a:xfrm>
            <a:off x="9574848" y="1591766"/>
            <a:ext cx="2418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>
                <a:hlinkClick r:id="rId3"/>
              </a:rPr>
              <a:t>KHK</a:t>
            </a:r>
            <a:r>
              <a:rPr lang="ja-JP" altLang="en-US" dirty="0">
                <a:hlinkClick r:id="rId3"/>
              </a:rPr>
              <a:t>の歯車</a:t>
            </a:r>
            <a:r>
              <a:rPr lang="en-US" altLang="ja-JP" dirty="0">
                <a:hlinkClick r:id="rId3"/>
              </a:rPr>
              <a:t>ABC</a:t>
            </a:r>
            <a:r>
              <a:rPr lang="ja-JP" altLang="en-US" dirty="0">
                <a:hlinkClick r:id="rId3"/>
              </a:rPr>
              <a:t>入門編</a:t>
            </a:r>
            <a:endParaRPr kumimoji="1" lang="ja-JP" altLang="en-US" sz="1050" dirty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B8D1D9F-7188-4F33-A0B0-3805E40DD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E7EB5-CBF9-4FEF-92A1-18F4D7937B88}" type="slidenum">
              <a:rPr kumimoji="1" lang="ja-JP" altLang="en-US" sz="2000" smtClean="0"/>
              <a:t>5</a:t>
            </a:fld>
            <a:endParaRPr kumimoji="1" lang="ja-JP" altLang="en-US" sz="200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8AD6E263-DF9A-46FA-9D00-867BB8947626}"/>
              </a:ext>
            </a:extLst>
          </p:cNvPr>
          <p:cNvSpPr txBox="1"/>
          <p:nvPr/>
        </p:nvSpPr>
        <p:spPr>
          <a:xfrm>
            <a:off x="6893560" y="286603"/>
            <a:ext cx="4927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ja-JP" altLang="en-US" sz="2800" dirty="0"/>
              <a:t>歯車についての知見</a:t>
            </a:r>
          </a:p>
        </p:txBody>
      </p:sp>
    </p:spTree>
    <p:extLst>
      <p:ext uri="{BB962C8B-B14F-4D97-AF65-F5344CB8AC3E}">
        <p14:creationId xmlns:p14="http://schemas.microsoft.com/office/powerpoint/2010/main" val="30319360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0696CCCA-713E-42D2-843D-B3644A33D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知っておきたい歯車用語</a:t>
            </a:r>
          </a:p>
        </p:txBody>
      </p:sp>
      <p:sp>
        <p:nvSpPr>
          <p:cNvPr id="5" name="コンテンツ プレースホルダー 4">
            <a:extLst>
              <a:ext uri="{FF2B5EF4-FFF2-40B4-BE49-F238E27FC236}">
                <a16:creationId xmlns:a16="http://schemas.microsoft.com/office/drawing/2014/main" id="{9D2EEFAC-FD56-44CB-9F65-212BCF2FED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800" y="1737360"/>
            <a:ext cx="11506200" cy="45821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/>
              <a:t>その他</a:t>
            </a:r>
            <a:endParaRPr lang="en-US" altLang="ja-JP" sz="2800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ja-JP" altLang="en-US" sz="2600" dirty="0"/>
              <a:t>歯幅</a:t>
            </a:r>
            <a:endParaRPr kumimoji="1" lang="en-US" altLang="ja-JP" sz="2600" dirty="0"/>
          </a:p>
          <a:p>
            <a:pPr marL="201168" lvl="1" indent="0">
              <a:buNone/>
            </a:pPr>
            <a:r>
              <a:rPr kumimoji="1" lang="ja-JP" altLang="en-US" sz="2600" dirty="0"/>
              <a:t>　歯車の厚さ</a:t>
            </a:r>
            <a:endParaRPr kumimoji="1" lang="en-US" altLang="ja-JP" sz="2600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ja-JP" altLang="en-US" sz="2600" dirty="0"/>
              <a:t>歯先円</a:t>
            </a:r>
            <a:endParaRPr lang="en-US" altLang="ja-JP" sz="2600" dirty="0"/>
          </a:p>
          <a:p>
            <a:pPr marL="201168" lvl="1" indent="0">
              <a:buNone/>
            </a:pPr>
            <a:r>
              <a:rPr lang="ja-JP" altLang="en-US" sz="2600" dirty="0"/>
              <a:t>　歯の先端を結んだ円</a:t>
            </a:r>
            <a:endParaRPr lang="en-US" altLang="ja-JP" sz="2600" dirty="0"/>
          </a:p>
          <a:p>
            <a:pPr marL="201168" lvl="1" indent="0">
              <a:buNone/>
            </a:pPr>
            <a:r>
              <a:rPr lang="ja-JP" altLang="en-US" sz="2600" dirty="0"/>
              <a:t>　歯先円が歯車の実際の外径の大きさ</a:t>
            </a:r>
            <a:endParaRPr lang="en-US" altLang="ja-JP" sz="2600" dirty="0"/>
          </a:p>
          <a:p>
            <a:pPr lvl="1">
              <a:buFont typeface="Wingdings" panose="05000000000000000000" pitchFamily="2" charset="2"/>
              <a:buChar char="Ø"/>
            </a:pPr>
            <a:r>
              <a:rPr kumimoji="1" lang="ja-JP" altLang="en-US" sz="2600" dirty="0"/>
              <a:t>バックラッシ</a:t>
            </a:r>
            <a:endParaRPr kumimoji="1" lang="en-US" altLang="ja-JP" sz="2600" dirty="0"/>
          </a:p>
          <a:p>
            <a:pPr marL="201168" lvl="1" indent="0">
              <a:buNone/>
            </a:pPr>
            <a:r>
              <a:rPr kumimoji="1" lang="ja-JP" altLang="en-US" sz="2600" dirty="0"/>
              <a:t>　かみ合う時の隙間、ガタつき</a:t>
            </a:r>
            <a:endParaRPr kumimoji="1" lang="en-US" altLang="ja-JP" sz="2600" dirty="0"/>
          </a:p>
          <a:p>
            <a:pPr marL="201168" lvl="1" indent="0">
              <a:buNone/>
            </a:pPr>
            <a:r>
              <a:rPr kumimoji="1" lang="ja-JP" altLang="en-US" sz="2600" dirty="0"/>
              <a:t>　ないのもありすぎるのもダメ</a:t>
            </a:r>
            <a:endParaRPr kumimoji="1" lang="en-US" altLang="ja-JP" sz="2600" dirty="0"/>
          </a:p>
        </p:txBody>
      </p:sp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3948EA31-DDC5-424E-AEC6-09B87E37A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E7EB5-CBF9-4FEF-92A1-18F4D7937B88}" type="slidenum">
              <a:rPr kumimoji="1" lang="ja-JP" altLang="en-US" sz="2000" smtClean="0"/>
              <a:t>6</a:t>
            </a:fld>
            <a:endParaRPr kumimoji="1" lang="ja-JP" altLang="en-US" sz="200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509EB1A4-1AEB-4579-8B82-2981C7D5BA8C}"/>
              </a:ext>
            </a:extLst>
          </p:cNvPr>
          <p:cNvSpPr txBox="1"/>
          <p:nvPr/>
        </p:nvSpPr>
        <p:spPr>
          <a:xfrm>
            <a:off x="6893560" y="286603"/>
            <a:ext cx="4927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ja-JP" altLang="en-US" sz="2800" dirty="0"/>
              <a:t>歯車についての知見</a:t>
            </a:r>
          </a:p>
        </p:txBody>
      </p:sp>
    </p:spTree>
    <p:extLst>
      <p:ext uri="{BB962C8B-B14F-4D97-AF65-F5344CB8AC3E}">
        <p14:creationId xmlns:p14="http://schemas.microsoft.com/office/powerpoint/2010/main" val="11013485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0696CCCA-713E-42D2-843D-B3644A33D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ギヤの自作</a:t>
            </a:r>
            <a:endParaRPr kumimoji="1" lang="ja-JP" altLang="en-US" dirty="0"/>
          </a:p>
        </p:txBody>
      </p:sp>
      <p:sp>
        <p:nvSpPr>
          <p:cNvPr id="5" name="コンテンツ プレースホルダー 4">
            <a:extLst>
              <a:ext uri="{FF2B5EF4-FFF2-40B4-BE49-F238E27FC236}">
                <a16:creationId xmlns:a16="http://schemas.microsoft.com/office/drawing/2014/main" id="{9D2EEFAC-FD56-44CB-9F65-212BCF2FED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kumimoji="1" lang="ja-JP" altLang="en-US" sz="2800" dirty="0"/>
              <a:t>利点</a:t>
            </a:r>
            <a:endParaRPr kumimoji="1" lang="en-US" altLang="ja-JP" sz="2800" dirty="0"/>
          </a:p>
          <a:p>
            <a:pPr lvl="1">
              <a:buFont typeface="Wingdings" panose="05000000000000000000" pitchFamily="2" charset="2"/>
              <a:buChar char="Ø"/>
            </a:pPr>
            <a:r>
              <a:rPr kumimoji="1" lang="ja-JP" altLang="en-US" sz="2600" dirty="0"/>
              <a:t>歯数や形状や材料を自由に決められる</a:t>
            </a:r>
            <a:endParaRPr kumimoji="1" lang="en-US" altLang="ja-JP" sz="2600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ja-JP" altLang="en-US" sz="2600" dirty="0"/>
              <a:t>圧倒的に安い</a:t>
            </a:r>
            <a:endParaRPr lang="en-US" altLang="ja-JP" sz="2600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ja-JP" altLang="en-US" sz="2600" dirty="0"/>
              <a:t>軽い</a:t>
            </a:r>
            <a:endParaRPr lang="en-US" altLang="ja-JP" sz="2600" dirty="0"/>
          </a:p>
          <a:p>
            <a:pPr>
              <a:buFont typeface="Wingdings" panose="05000000000000000000" pitchFamily="2" charset="2"/>
              <a:buChar char="l"/>
            </a:pPr>
            <a:r>
              <a:rPr lang="en-US" altLang="ja-JP" sz="2800" dirty="0"/>
              <a:t>CAD</a:t>
            </a:r>
            <a:r>
              <a:rPr lang="ja-JP" altLang="en-US" sz="2800" dirty="0"/>
              <a:t>での作り方</a:t>
            </a:r>
            <a:endParaRPr lang="en-US" altLang="ja-JP" sz="2800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ja-JP" altLang="en-US" sz="2600" dirty="0"/>
              <a:t>自分で作る</a:t>
            </a:r>
            <a:r>
              <a:rPr lang="en-US" altLang="ja-JP" sz="2600" dirty="0"/>
              <a:t>(</a:t>
            </a:r>
            <a:r>
              <a:rPr lang="ja-JP" altLang="en-US" sz="2600" dirty="0"/>
              <a:t>参考：</a:t>
            </a:r>
            <a:r>
              <a:rPr lang="en-US" altLang="ja-JP" sz="2800" dirty="0">
                <a:hlinkClick r:id="rId2"/>
              </a:rPr>
              <a:t> </a:t>
            </a:r>
            <a:r>
              <a:rPr lang="ja-JP" altLang="en-US" sz="2800" dirty="0">
                <a:hlinkClick r:id="rId2"/>
              </a:rPr>
              <a:t>一昨年のアドベントカレンダー</a:t>
            </a:r>
            <a:r>
              <a:rPr lang="en-US" altLang="ja-JP" sz="2800" dirty="0"/>
              <a:t>)</a:t>
            </a:r>
            <a:endParaRPr lang="en-US" altLang="ja-JP" sz="2600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ja-JP" altLang="en-US" sz="2600" dirty="0"/>
              <a:t>テンプレートを作ってあるのでそれを使う</a:t>
            </a:r>
            <a:endParaRPr lang="en-US" altLang="ja-JP" sz="2600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altLang="ja-JP" sz="2600" dirty="0"/>
              <a:t>KHK</a:t>
            </a:r>
            <a:r>
              <a:rPr lang="ja-JP" altLang="en-US" sz="2600" dirty="0"/>
              <a:t>歯車計算ソフトを使う</a:t>
            </a:r>
            <a:endParaRPr lang="en-US" altLang="ja-JP" sz="2600" dirty="0"/>
          </a:p>
        </p:txBody>
      </p:sp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20543EE4-76F7-47FB-BCC9-5658CC0BE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E7EB5-CBF9-4FEF-92A1-18F4D7937B88}" type="slidenum">
              <a:rPr kumimoji="1" lang="ja-JP" altLang="en-US" sz="2000" smtClean="0"/>
              <a:t>7</a:t>
            </a:fld>
            <a:endParaRPr kumimoji="1" lang="ja-JP" altLang="en-US" sz="200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A946EE8C-5B53-4EE6-B4FA-5F7DCCF7864C}"/>
              </a:ext>
            </a:extLst>
          </p:cNvPr>
          <p:cNvSpPr txBox="1"/>
          <p:nvPr/>
        </p:nvSpPr>
        <p:spPr>
          <a:xfrm>
            <a:off x="6893560" y="286603"/>
            <a:ext cx="4927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ja-JP" altLang="en-US" sz="2800" dirty="0"/>
              <a:t>歯車についての知見</a:t>
            </a:r>
          </a:p>
        </p:txBody>
      </p:sp>
    </p:spTree>
    <p:extLst>
      <p:ext uri="{BB962C8B-B14F-4D97-AF65-F5344CB8AC3E}">
        <p14:creationId xmlns:p14="http://schemas.microsoft.com/office/powerpoint/2010/main" val="967315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0696CCCA-713E-42D2-843D-B3644A33D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/>
              <a:t>ギヤの自作</a:t>
            </a:r>
            <a:br>
              <a:rPr kumimoji="1" lang="en-US" altLang="ja-JP" dirty="0"/>
            </a:br>
            <a:r>
              <a:rPr kumimoji="1" lang="en-US" altLang="ja-JP" dirty="0"/>
              <a:t>CAD</a:t>
            </a:r>
            <a:r>
              <a:rPr lang="ja-JP" altLang="en-US" dirty="0"/>
              <a:t>の</a:t>
            </a:r>
            <a:r>
              <a:rPr kumimoji="1" lang="ja-JP" altLang="en-US" dirty="0"/>
              <a:t>テンプレート</a:t>
            </a:r>
          </a:p>
        </p:txBody>
      </p:sp>
      <p:sp>
        <p:nvSpPr>
          <p:cNvPr id="5" name="コンテンツ プレースホルダー 4">
            <a:extLst>
              <a:ext uri="{FF2B5EF4-FFF2-40B4-BE49-F238E27FC236}">
                <a16:creationId xmlns:a16="http://schemas.microsoft.com/office/drawing/2014/main" id="{9D2EEFAC-FD56-44CB-9F65-212BCF2FED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4480560" cy="40233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/>
              <a:t>利点</a:t>
            </a:r>
            <a:br>
              <a:rPr lang="en-US" altLang="ja-JP" sz="2800" dirty="0"/>
            </a:br>
            <a:r>
              <a:rPr lang="ja-JP" altLang="en-US" sz="2800" dirty="0"/>
              <a:t>グローバル変数でパラメータ変更が簡単にできる</a:t>
            </a:r>
            <a:endParaRPr lang="en-US" altLang="ja-JP" sz="2800" dirty="0"/>
          </a:p>
          <a:p>
            <a:pPr>
              <a:buFont typeface="Wingdings" panose="05000000000000000000" pitchFamily="2" charset="2"/>
              <a:buChar char="l"/>
            </a:pPr>
            <a:r>
              <a:rPr kumimoji="1" lang="ja-JP" altLang="en-US" sz="2800" dirty="0"/>
              <a:t>大きい歯車用と小さい歯車用がある</a:t>
            </a:r>
            <a:endParaRPr kumimoji="1" lang="en-US" altLang="ja-JP" sz="2800" dirty="0"/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DC8B1800-7843-4D01-A018-15279FFB72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210"/>
          <a:stretch/>
        </p:blipFill>
        <p:spPr>
          <a:xfrm>
            <a:off x="5679439" y="1691640"/>
            <a:ext cx="6024881" cy="4478833"/>
          </a:xfrm>
          <a:prstGeom prst="rect">
            <a:avLst/>
          </a:prstGeom>
        </p:spPr>
      </p:pic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D4360E84-0EDB-4B1A-A382-EC2CE0EA7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E7EB5-CBF9-4FEF-92A1-18F4D7937B88}" type="slidenum">
              <a:rPr kumimoji="1" lang="ja-JP" altLang="en-US" sz="2000" smtClean="0"/>
              <a:t>8</a:t>
            </a:fld>
            <a:endParaRPr kumimoji="1" lang="ja-JP" altLang="en-US" sz="200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1B75A94D-6EA7-454B-A458-8CAA9E7035EF}"/>
              </a:ext>
            </a:extLst>
          </p:cNvPr>
          <p:cNvSpPr txBox="1"/>
          <p:nvPr/>
        </p:nvSpPr>
        <p:spPr>
          <a:xfrm>
            <a:off x="6893560" y="286603"/>
            <a:ext cx="4927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ja-JP" altLang="en-US" sz="2800" dirty="0"/>
              <a:t>歯車についての知見</a:t>
            </a:r>
          </a:p>
        </p:txBody>
      </p:sp>
    </p:spTree>
    <p:extLst>
      <p:ext uri="{BB962C8B-B14F-4D97-AF65-F5344CB8AC3E}">
        <p14:creationId xmlns:p14="http://schemas.microsoft.com/office/powerpoint/2010/main" val="37546469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0696CCCA-713E-42D2-843D-B3644A33D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ギヤの自作</a:t>
            </a:r>
            <a:br>
              <a:rPr lang="en-US" altLang="ja-JP" dirty="0"/>
            </a:br>
            <a:r>
              <a:rPr lang="en-US" altLang="ja-JP" dirty="0"/>
              <a:t>KHK</a:t>
            </a:r>
            <a:r>
              <a:rPr lang="ja-JP" altLang="en-US" dirty="0"/>
              <a:t>歯車計算ソフト</a:t>
            </a:r>
            <a:endParaRPr kumimoji="1" lang="ja-JP" altLang="en-US" dirty="0"/>
          </a:p>
        </p:txBody>
      </p:sp>
      <p:sp>
        <p:nvSpPr>
          <p:cNvPr id="5" name="コンテンツ プレースホルダー 4">
            <a:extLst>
              <a:ext uri="{FF2B5EF4-FFF2-40B4-BE49-F238E27FC236}">
                <a16:creationId xmlns:a16="http://schemas.microsoft.com/office/drawing/2014/main" id="{9D2EEFAC-FD56-44CB-9F65-212BCF2FED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480" y="1866054"/>
            <a:ext cx="5588000" cy="40233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/>
              <a:t>小原歯車工業のサイトのアカウント登録必要</a:t>
            </a:r>
            <a:r>
              <a:rPr lang="en-US" altLang="ja-JP" sz="2800" dirty="0"/>
              <a:t>(</a:t>
            </a:r>
            <a:r>
              <a:rPr lang="ja-JP" altLang="en-US" sz="2800" dirty="0"/>
              <a:t>無料</a:t>
            </a:r>
            <a:r>
              <a:rPr lang="en-US" altLang="ja-JP" sz="2800" dirty="0"/>
              <a:t>)</a:t>
            </a:r>
            <a:br>
              <a:rPr lang="en-US" altLang="ja-JP" sz="2800" dirty="0"/>
            </a:br>
            <a:r>
              <a:rPr lang="ja-JP" altLang="en-US" sz="2800" dirty="0"/>
              <a:t>サイトは</a:t>
            </a:r>
            <a:r>
              <a:rPr lang="ja-JP" altLang="en-US" sz="2800" dirty="0">
                <a:hlinkClick r:id="rId2"/>
              </a:rPr>
              <a:t>こちら</a:t>
            </a:r>
            <a:endParaRPr lang="en-US" altLang="ja-JP" sz="2800" dirty="0"/>
          </a:p>
          <a:p>
            <a:pPr>
              <a:buFont typeface="Wingdings" panose="05000000000000000000" pitchFamily="2" charset="2"/>
              <a:buChar char="l"/>
            </a:pPr>
            <a:r>
              <a:rPr lang="ja-JP" altLang="en-US" sz="2800" dirty="0"/>
              <a:t>利点</a:t>
            </a:r>
            <a:br>
              <a:rPr lang="en-US" altLang="ja-JP" sz="2800" dirty="0"/>
            </a:br>
            <a:r>
              <a:rPr lang="ja-JP" altLang="en-US" sz="2800" dirty="0"/>
              <a:t>歯車の転移が可能</a:t>
            </a:r>
            <a:br>
              <a:rPr lang="en-US" altLang="ja-JP" sz="2800" dirty="0"/>
            </a:br>
            <a:r>
              <a:rPr lang="ja-JP" altLang="en-US" sz="2800" dirty="0"/>
              <a:t>バックラッシ等の計算もできて便利</a:t>
            </a:r>
            <a:endParaRPr lang="en-US" altLang="ja-JP" sz="2800" dirty="0"/>
          </a:p>
          <a:p>
            <a:pPr>
              <a:buFont typeface="Wingdings" panose="05000000000000000000" pitchFamily="2" charset="2"/>
              <a:buChar char="l"/>
            </a:pPr>
            <a:r>
              <a:rPr kumimoji="1" lang="ja-JP" altLang="en-US" sz="2800" dirty="0"/>
              <a:t>欠点</a:t>
            </a:r>
            <a:br>
              <a:rPr lang="en-US" altLang="ja-JP" sz="2800" dirty="0"/>
            </a:br>
            <a:r>
              <a:rPr lang="ja-JP" altLang="en-US" sz="2800" dirty="0"/>
              <a:t>テンプレートに比べて若干面倒くさい</a:t>
            </a:r>
            <a:endParaRPr kumimoji="1" lang="en-US" altLang="ja-JP" sz="2800" dirty="0"/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19692D7A-C6E5-426B-903F-2283458511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0"/>
            <a:ext cx="4789392" cy="3600000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32EA5664-49B6-455F-9BDD-EBEEA435EC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9344" y="3258000"/>
            <a:ext cx="4802656" cy="3600000"/>
          </a:xfrm>
          <a:prstGeom prst="rect">
            <a:avLst/>
          </a:prstGeom>
        </p:spPr>
      </p:pic>
      <p:sp>
        <p:nvSpPr>
          <p:cNvPr id="7" name="矢印: 折線 6">
            <a:extLst>
              <a:ext uri="{FF2B5EF4-FFF2-40B4-BE49-F238E27FC236}">
                <a16:creationId xmlns:a16="http://schemas.microsoft.com/office/drawing/2014/main" id="{541F12F5-7EA1-418D-9F33-AFD7C5F0B6EB}"/>
              </a:ext>
            </a:extLst>
          </p:cNvPr>
          <p:cNvSpPr/>
          <p:nvPr/>
        </p:nvSpPr>
        <p:spPr>
          <a:xfrm rot="10800000" flipH="1">
            <a:off x="6637783" y="3743137"/>
            <a:ext cx="751561" cy="1234366"/>
          </a:xfrm>
          <a:prstGeom prst="bentArrow">
            <a:avLst>
              <a:gd name="adj1" fmla="val 30855"/>
              <a:gd name="adj2" fmla="val 32604"/>
              <a:gd name="adj3" fmla="val 32604"/>
              <a:gd name="adj4" fmla="val 43750"/>
            </a:avLst>
          </a:prstGeom>
          <a:solidFill>
            <a:srgbClr val="FF0000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" name="スライド番号プレースホルダー 1">
            <a:extLst>
              <a:ext uri="{FF2B5EF4-FFF2-40B4-BE49-F238E27FC236}">
                <a16:creationId xmlns:a16="http://schemas.microsoft.com/office/drawing/2014/main" id="{2CA455AD-46FD-44FD-93EB-BE5B4561D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3E7EB5-CBF9-4FEF-92A1-18F4D7937B88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18161609"/>
      </p:ext>
    </p:extLst>
  </p:cSld>
  <p:clrMapOvr>
    <a:masterClrMapping/>
  </p:clrMapOvr>
</p:sld>
</file>

<file path=ppt/theme/theme1.xml><?xml version="1.0" encoding="utf-8"?>
<a:theme xmlns:a="http://schemas.openxmlformats.org/drawingml/2006/main" name="レトロスペクト">
  <a:themeElements>
    <a:clrScheme name="レトロスペクト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レトロスペク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レトロスペクト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335</TotalTime>
  <Words>267</Words>
  <Application>Microsoft Office PowerPoint</Application>
  <PresentationFormat>ワイド画面</PresentationFormat>
  <Paragraphs>95</Paragraphs>
  <Slides>13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13</vt:i4>
      </vt:variant>
    </vt:vector>
  </HeadingPairs>
  <TitlesOfParts>
    <vt:vector size="18" baseType="lpstr">
      <vt:lpstr>游ゴシック</vt:lpstr>
      <vt:lpstr>Calibri</vt:lpstr>
      <vt:lpstr>Calibri Light</vt:lpstr>
      <vt:lpstr>Wingdings</vt:lpstr>
      <vt:lpstr>レトロスペクト</vt:lpstr>
      <vt:lpstr>2019/7/05 勉強会</vt:lpstr>
      <vt:lpstr>内容</vt:lpstr>
      <vt:lpstr>機構の進捗</vt:lpstr>
      <vt:lpstr>機構の進捗</vt:lpstr>
      <vt:lpstr>知っておきたい歯車用語</vt:lpstr>
      <vt:lpstr>知っておきたい歯車用語</vt:lpstr>
      <vt:lpstr>ギヤの自作</vt:lpstr>
      <vt:lpstr>ギヤの自作 CADのテンプレート</vt:lpstr>
      <vt:lpstr>ギヤの自作 KHK歯車計算ソフト</vt:lpstr>
      <vt:lpstr>Gitとは</vt:lpstr>
      <vt:lpstr>Gitのインストール</vt:lpstr>
      <vt:lpstr>GitHubの登録</vt:lpstr>
      <vt:lpstr>参考資料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ギヤの自作</dc:title>
  <dc:creator>瑛 松尾</dc:creator>
  <cp:lastModifiedBy>瑛 松尾</cp:lastModifiedBy>
  <cp:revision>41</cp:revision>
  <dcterms:created xsi:type="dcterms:W3CDTF">2019-07-04T12:41:03Z</dcterms:created>
  <dcterms:modified xsi:type="dcterms:W3CDTF">2019-07-12T09:10:50Z</dcterms:modified>
</cp:coreProperties>
</file>

<file path=docProps/thumbnail.jpeg>
</file>